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7" r:id="rId6"/>
    <p:sldId id="258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264" r:id="rId52"/>
    <p:sldId id="310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Pfau" initials="MP" lastIdx="1" clrIdx="0">
    <p:extLst>
      <p:ext uri="{19B8F6BF-5375-455C-9EA6-DF929625EA0E}">
        <p15:presenceInfo xmlns:p15="http://schemas.microsoft.com/office/powerpoint/2012/main" userId="S-1-5-21-842925246-1450960922-839522115-327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79533" autoAdjust="0"/>
  </p:normalViewPr>
  <p:slideViewPr>
    <p:cSldViewPr snapToObjects="1">
      <p:cViewPr varScale="1">
        <p:scale>
          <a:sx n="102" d="100"/>
          <a:sy n="102" d="100"/>
        </p:scale>
        <p:origin x="1272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2E5CA-2EDE-4C27-9779-D9D507CA921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9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182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584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837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456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210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6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13921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217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20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A853E8-D85F-5D49-95D2-E1D96ABFE2B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679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3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427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951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BD53-5960-490A-B24C-ADB6DF8C75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725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9FBD53-5960-490A-B24C-ADB6DF8C75D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0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367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solidFill>
                  <a:srgbClr val="58595B"/>
                </a:solidFill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rgbClr val="58595B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0794316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79302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71396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57081" y="390906"/>
            <a:ext cx="8227457" cy="677108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57081" y="700680"/>
            <a:ext cx="8227457" cy="28575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aseline="0"/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8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25787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66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89" r:id="rId5"/>
    <p:sldLayoutId id="2147483691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zakird.com/papers/usb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zakird.com/papers/usb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25" dirty="0"/>
              <a:t>Ransomware in the news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804920"/>
            <a:ext cx="8363938" cy="36014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Affects all industries worldwide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1231">
            <a:off x="5276905" y="1078910"/>
            <a:ext cx="3502412" cy="1416216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3744">
            <a:off x="3332743" y="1404914"/>
            <a:ext cx="2719131" cy="2209294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7691">
            <a:off x="5941910" y="2014252"/>
            <a:ext cx="2772829" cy="2818083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3395">
            <a:off x="187292" y="1372863"/>
            <a:ext cx="3138617" cy="2325842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7" y="1185675"/>
            <a:ext cx="2207351" cy="3001438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19" y="784311"/>
            <a:ext cx="4858617" cy="3689405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85" y="764860"/>
            <a:ext cx="5599574" cy="37283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24" y="1508724"/>
            <a:ext cx="3786713" cy="30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1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25" dirty="0"/>
              <a:t>The cost of ransomware —</a:t>
            </a:r>
            <a:r>
              <a:rPr lang="en-US" sz="1100" dirty="0">
                <a:latin typeface="Calibri"/>
              </a:rPr>
              <a:t>  </a:t>
            </a:r>
            <a:r>
              <a:rPr lang="en-US" sz="2700" dirty="0"/>
              <a:t>depends who you ask</a:t>
            </a:r>
            <a:endParaRPr lang="en-US" sz="322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9353">
            <a:off x="548381" y="889085"/>
            <a:ext cx="3130718" cy="3849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219">
            <a:off x="5792440" y="934210"/>
            <a:ext cx="3019298" cy="3745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750" y="1042792"/>
            <a:ext cx="3334066" cy="2879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14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3345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0332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the right price?</a:t>
            </a:r>
          </a:p>
          <a:p>
            <a:pPr marL="1484313" lvl="5" indent="-225425">
              <a:buFont typeface="Arial" panose="020B0604020202020204" pitchFamily="34" charset="0"/>
              <a:buChar char="•"/>
            </a:pPr>
            <a:r>
              <a:rPr lang="en-US" sz="1800" dirty="0"/>
              <a:t>US $189 (AIDS)</a:t>
            </a:r>
          </a:p>
          <a:p>
            <a:pPr marL="1484313" lvl="5" indent="-225425">
              <a:buFont typeface="Arial" panose="020B0604020202020204" pitchFamily="34" charset="0"/>
              <a:buChar char="•"/>
            </a:pPr>
            <a:r>
              <a:rPr lang="en-US" sz="1800" dirty="0"/>
              <a:t>Now between 21$ and 700$ (inflation based 368$ in 2015) so remains the same</a:t>
            </a: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Dynamic pricing (often geo-located)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Low-price (massive volume) versus high-price (low volume)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Business specifically targeted (sweet spot around 10.000 $)</a:t>
            </a:r>
          </a:p>
        </p:txBody>
      </p:sp>
    </p:spTree>
    <p:extLst>
      <p:ext uri="{BB962C8B-B14F-4D97-AF65-F5344CB8AC3E}">
        <p14:creationId xmlns:p14="http://schemas.microsoft.com/office/powerpoint/2010/main" val="4515031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</a:rPr>
              <a:t>Common infection approaches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450850" y="1034845"/>
            <a:ext cx="8102600" cy="479630"/>
          </a:xfrm>
          <a:prstGeom prst="roundRect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Trojans: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the most common attack vector; email attachments that contain malicious macro attachments are the chosen method here</a:t>
            </a: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395288" y="1034845"/>
            <a:ext cx="138112" cy="47963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 bwMode="auto">
          <a:xfrm>
            <a:off x="450850" y="1708145"/>
            <a:ext cx="8102600" cy="479630"/>
          </a:xfrm>
          <a:prstGeom prst="roundRect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Removable media: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very simple way to infect a PC as users generally trust those devices</a:t>
            </a:r>
          </a:p>
        </p:txBody>
      </p:sp>
      <p:sp>
        <p:nvSpPr>
          <p:cNvPr id="17" name="Rectangle: Rounded Corners 16"/>
          <p:cNvSpPr/>
          <p:nvPr/>
        </p:nvSpPr>
        <p:spPr bwMode="auto">
          <a:xfrm>
            <a:off x="395288" y="1708145"/>
            <a:ext cx="138112" cy="47963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: Rounded Corners 18"/>
          <p:cNvSpPr/>
          <p:nvPr/>
        </p:nvSpPr>
        <p:spPr bwMode="auto">
          <a:xfrm>
            <a:off x="450850" y="2878724"/>
            <a:ext cx="8102600" cy="479630"/>
          </a:xfrm>
          <a:prstGeom prst="roundRect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 err="1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Malvertising</a:t>
            </a:r>
            <a:r>
              <a:rPr lang="en-US" sz="12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attackers compromise the weak infrastructure of an online ad network that serves adverts to legitimate websites. Users are tricked to download malware through display ads</a:t>
            </a:r>
          </a:p>
        </p:txBody>
      </p:sp>
      <p:sp>
        <p:nvSpPr>
          <p:cNvPr id="20" name="Rectangle: Rounded Corners 19"/>
          <p:cNvSpPr/>
          <p:nvPr/>
        </p:nvSpPr>
        <p:spPr bwMode="auto">
          <a:xfrm>
            <a:off x="395288" y="2878724"/>
            <a:ext cx="138112" cy="47963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: Rounded Corners 20"/>
          <p:cNvSpPr/>
          <p:nvPr/>
        </p:nvSpPr>
        <p:spPr bwMode="auto">
          <a:xfrm>
            <a:off x="450850" y="3554710"/>
            <a:ext cx="8102600" cy="479630"/>
          </a:xfrm>
          <a:prstGeom prst="roundRect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Social media and SMS: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ransomware is delivered through shortened links; it is often JavaScript based, so it requires little action on the users part, other than to click the link</a:t>
            </a:r>
          </a:p>
        </p:txBody>
      </p:sp>
      <p:sp>
        <p:nvSpPr>
          <p:cNvPr id="22" name="Rectangle: Rounded Corners 21"/>
          <p:cNvSpPr/>
          <p:nvPr/>
        </p:nvSpPr>
        <p:spPr bwMode="auto">
          <a:xfrm>
            <a:off x="395288" y="3554710"/>
            <a:ext cx="138112" cy="47963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: Rounded Corners 22"/>
          <p:cNvSpPr/>
          <p:nvPr/>
        </p:nvSpPr>
        <p:spPr bwMode="auto">
          <a:xfrm>
            <a:off x="450850" y="4232387"/>
            <a:ext cx="8102600" cy="479630"/>
          </a:xfrm>
          <a:prstGeom prst="roundRect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Ransomware-as-a-Service: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has given rise to vast affiliate networks, where ransomware is easy to deploy and manage for almost anyone, and where the earning potential is significant</a:t>
            </a:r>
          </a:p>
        </p:txBody>
      </p:sp>
      <p:sp>
        <p:nvSpPr>
          <p:cNvPr id="24" name="Rectangle: Rounded Corners 23"/>
          <p:cNvSpPr/>
          <p:nvPr/>
        </p:nvSpPr>
        <p:spPr bwMode="auto">
          <a:xfrm>
            <a:off x="395288" y="4232387"/>
            <a:ext cx="138112" cy="47963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hlinkClick r:id="rId3"/>
          </p:cNvPr>
          <p:cNvSpPr/>
          <p:nvPr/>
        </p:nvSpPr>
        <p:spPr bwMode="auto">
          <a:xfrm>
            <a:off x="977900" y="2254250"/>
            <a:ext cx="450850" cy="1905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33400" y="2099066"/>
            <a:ext cx="8020050" cy="691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Ex.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b="1" dirty="0">
                <a:solidFill>
                  <a:srgbClr val="00B336"/>
                </a:solidFill>
              </a:rPr>
              <a:t>study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by Google and two US universities: dropping an USB stick in public places was a simple and effective way to trigger human curiosity, with a full 49% of the ‘bait USBs’ being plugged into a computer by people who found them.</a:t>
            </a:r>
            <a:endParaRPr lang="ru-RU" sz="1100" spc="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677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1354217"/>
          </a:xfrm>
        </p:spPr>
        <p:txBody>
          <a:bodyPr>
            <a:normAutofit/>
          </a:bodyPr>
          <a:lstStyle/>
          <a:p>
            <a:r>
              <a:rPr lang="en-US" dirty="0">
                <a:latin typeface="Tahoma" panose="020B0604030504040204" pitchFamily="34" charset="0"/>
              </a:rPr>
              <a:t>Common infection approaches</a:t>
            </a:r>
            <a:r>
              <a:rPr lang="ro-RO" dirty="0">
                <a:latin typeface="Tahoma" panose="020B0604030504040204" pitchFamily="34" charset="0"/>
              </a:rPr>
              <a:t> (continued)</a:t>
            </a:r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388800" y="1632848"/>
            <a:ext cx="2713160" cy="1354922"/>
          </a:xfrm>
          <a:prstGeom prst="roundRect">
            <a:avLst>
              <a:gd name="adj" fmla="val 4774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Email with links and/or attachments (invoices)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388800" y="3121828"/>
            <a:ext cx="2713160" cy="1354922"/>
          </a:xfrm>
          <a:prstGeom prst="roundRect">
            <a:avLst>
              <a:gd name="adj" fmla="val 4774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Visiting untrusted sites</a:t>
            </a:r>
            <a:b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(torrents, cracked software)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3214507" y="1632848"/>
            <a:ext cx="2713160" cy="1354922"/>
          </a:xfrm>
          <a:prstGeom prst="roundRect">
            <a:avLst>
              <a:gd name="adj" fmla="val 4774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Attackers may use vulnerabilities of your browser</a:t>
            </a:r>
            <a:r>
              <a:rPr lang="ro-RO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, </a:t>
            </a:r>
            <a: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OS or installed software</a:t>
            </a:r>
          </a:p>
        </p:txBody>
      </p:sp>
      <p:sp>
        <p:nvSpPr>
          <p:cNvPr id="8" name="Rectangle: Rounded Corners 7"/>
          <p:cNvSpPr/>
          <p:nvPr/>
        </p:nvSpPr>
        <p:spPr bwMode="auto">
          <a:xfrm>
            <a:off x="3214507" y="3121828"/>
            <a:ext cx="2713160" cy="1354922"/>
          </a:xfrm>
          <a:prstGeom prst="roundRect">
            <a:avLst>
              <a:gd name="adj" fmla="val 4774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Downloading/running</a:t>
            </a:r>
            <a:b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untrusted software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6040214" y="3121828"/>
            <a:ext cx="2713160" cy="1354922"/>
          </a:xfrm>
          <a:prstGeom prst="roundRect">
            <a:avLst>
              <a:gd name="adj" fmla="val 4774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Methods are always changing</a:t>
            </a:r>
            <a:b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1400" b="1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to adapt to new and old vulnerabilities</a:t>
            </a: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6040214" y="1632848"/>
            <a:ext cx="2713160" cy="1354922"/>
          </a:xfrm>
          <a:prstGeom prst="roundRect">
            <a:avLst>
              <a:gd name="adj" fmla="val 4774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Skype or any other messengers may distribute infecting links (compromised trusted contacts)</a:t>
            </a:r>
            <a:endParaRPr lang="en-US" sz="1400" b="1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836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/>
          <p:cNvSpPr/>
          <p:nvPr/>
        </p:nvSpPr>
        <p:spPr bwMode="auto">
          <a:xfrm>
            <a:off x="4663737" y="2043956"/>
            <a:ext cx="4084976" cy="2543919"/>
          </a:xfrm>
          <a:prstGeom prst="roundRect">
            <a:avLst>
              <a:gd name="adj" fmla="val 4143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382838" y="2043956"/>
            <a:ext cx="4084976" cy="2543919"/>
          </a:xfrm>
          <a:prstGeom prst="roundRect">
            <a:avLst>
              <a:gd name="adj" fmla="val 4143"/>
            </a:avLst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</a:rPr>
              <a:t>All systems go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</a:rPr>
              <a:t>While most ransomware  targets the Windows desktop,</a:t>
            </a:r>
            <a:br>
              <a:rPr lang="en-US" sz="2000" dirty="0">
                <a:latin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</a:rPr>
              <a:t>there is also Linux or </a:t>
            </a:r>
            <a:r>
              <a:rPr lang="en-US" sz="2000" dirty="0" err="1">
                <a:latin typeface="Tahoma" panose="020B0604030504040204" pitchFamily="34" charset="0"/>
              </a:rPr>
              <a:t>macOS</a:t>
            </a:r>
            <a:r>
              <a:rPr lang="en-US" sz="2000" dirty="0">
                <a:latin typeface="Tahoma" panose="020B0604030504040204" pitchFamily="34" charset="0"/>
              </a:rPr>
              <a:t> ransomware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3076" name="Picture 4" descr="Figure 2 - Linux KillDisk ransom message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020" y="2200015"/>
            <a:ext cx="3630612" cy="1815306"/>
          </a:xfrm>
          <a:prstGeom prst="rect">
            <a:avLst/>
          </a:prstGeom>
          <a:extLst/>
        </p:spPr>
      </p:pic>
      <p:sp>
        <p:nvSpPr>
          <p:cNvPr id="4" name="Rectangle 3"/>
          <p:cNvSpPr/>
          <p:nvPr/>
        </p:nvSpPr>
        <p:spPr>
          <a:xfrm>
            <a:off x="980860" y="4100539"/>
            <a:ext cx="288893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</a:rPr>
              <a:t>Linux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</a:rPr>
              <a:t>KillDisk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</a:rPr>
              <a:t> ransom message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121" y="2200015"/>
            <a:ext cx="1872208" cy="18985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45303" y="4100539"/>
            <a:ext cx="252184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</a:rPr>
              <a:t>FileCoder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</a:rPr>
              <a:t> ransom message</a:t>
            </a:r>
          </a:p>
        </p:txBody>
      </p:sp>
    </p:spTree>
    <p:extLst>
      <p:ext uri="{BB962C8B-B14F-4D97-AF65-F5344CB8AC3E}">
        <p14:creationId xmlns:p14="http://schemas.microsoft.com/office/powerpoint/2010/main" val="306063360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7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Be prepared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Better safe than sorry</a:t>
            </a:r>
          </a:p>
        </p:txBody>
      </p:sp>
    </p:spTree>
    <p:extLst>
      <p:ext uri="{BB962C8B-B14F-4D97-AF65-F5344CB8AC3E}">
        <p14:creationId xmlns:p14="http://schemas.microsoft.com/office/powerpoint/2010/main" val="20009245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94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396357"/>
            <a:ext cx="7308304" cy="615553"/>
          </a:xfrm>
          <a:prstGeom prst="rect">
            <a:avLst/>
          </a:prstGeom>
          <a:solidFill>
            <a:srgbClr val="0070C0">
              <a:alpha val="80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Segoe UI Light" pitchFamily="34" charset="0"/>
              </a:rPr>
              <a:t>	You can pay… (NO!) </a:t>
            </a:r>
          </a:p>
        </p:txBody>
      </p:sp>
    </p:spTree>
    <p:extLst>
      <p:ext uri="{BB962C8B-B14F-4D97-AF65-F5344CB8AC3E}">
        <p14:creationId xmlns:p14="http://schemas.microsoft.com/office/powerpoint/2010/main" val="197373906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987688"/>
            <a:ext cx="9220200" cy="6131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396357"/>
            <a:ext cx="7308304" cy="615553"/>
          </a:xfrm>
          <a:prstGeom prst="rect">
            <a:avLst/>
          </a:prstGeom>
          <a:solidFill>
            <a:srgbClr val="0070C0">
              <a:alpha val="80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Segoe UI Light" pitchFamily="34" charset="0"/>
              </a:rPr>
              <a:t>	You can restore… (YES!)</a:t>
            </a:r>
          </a:p>
        </p:txBody>
      </p:sp>
    </p:spTree>
    <p:extLst>
      <p:ext uri="{BB962C8B-B14F-4D97-AF65-F5344CB8AC3E}">
        <p14:creationId xmlns:p14="http://schemas.microsoft.com/office/powerpoint/2010/main" val="36773386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Is fighting Ransomware impossible?</a:t>
            </a:r>
            <a:br>
              <a:rPr lang="nb-NO" dirty="0"/>
            </a:br>
            <a:r>
              <a:rPr lang="nb-NO" dirty="0"/>
              <a:t>Yes, but...</a:t>
            </a:r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731"/>
            <a:ext cx="914400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396357"/>
            <a:ext cx="7391400" cy="615553"/>
          </a:xfrm>
          <a:prstGeom prst="rect">
            <a:avLst/>
          </a:prstGeom>
          <a:solidFill>
            <a:srgbClr val="0070C0">
              <a:alpha val="80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Segoe UI Light" pitchFamily="34" charset="0"/>
              </a:rPr>
              <a:t>	Contact authorities: www.ic3.gov</a:t>
            </a:r>
          </a:p>
        </p:txBody>
      </p:sp>
    </p:spTree>
    <p:extLst>
      <p:ext uri="{BB962C8B-B14F-4D97-AF65-F5344CB8AC3E}">
        <p14:creationId xmlns:p14="http://schemas.microsoft.com/office/powerpoint/2010/main" val="9987352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64" y="-500074"/>
            <a:ext cx="9160064" cy="6272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396357"/>
            <a:ext cx="7308304" cy="615553"/>
          </a:xfrm>
          <a:prstGeom prst="rect">
            <a:avLst/>
          </a:prstGeom>
          <a:solidFill>
            <a:srgbClr val="0070C0">
              <a:alpha val="80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Segoe UI Light" pitchFamily="34" charset="0"/>
              </a:rPr>
              <a:t>	Have you seen my defense?</a:t>
            </a:r>
          </a:p>
        </p:txBody>
      </p:sp>
    </p:spTree>
    <p:extLst>
      <p:ext uri="{BB962C8B-B14F-4D97-AF65-F5344CB8AC3E}">
        <p14:creationId xmlns:p14="http://schemas.microsoft.com/office/powerpoint/2010/main" val="63329937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435846"/>
            <a:ext cx="18722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#0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So now what?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Cross my fingers?</a:t>
            </a:r>
          </a:p>
        </p:txBody>
      </p:sp>
    </p:spTree>
    <p:extLst>
      <p:ext uri="{BB962C8B-B14F-4D97-AF65-F5344CB8AC3E}">
        <p14:creationId xmlns:p14="http://schemas.microsoft.com/office/powerpoint/2010/main" val="2356966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435846"/>
            <a:ext cx="18722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#1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It is not a project!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It is a process</a:t>
            </a:r>
          </a:p>
        </p:txBody>
      </p:sp>
    </p:spTree>
    <p:extLst>
      <p:ext uri="{BB962C8B-B14F-4D97-AF65-F5344CB8AC3E}">
        <p14:creationId xmlns:p14="http://schemas.microsoft.com/office/powerpoint/2010/main" val="422471113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9220200" cy="6287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396357"/>
            <a:ext cx="7308304" cy="615553"/>
          </a:xfrm>
          <a:prstGeom prst="rect">
            <a:avLst/>
          </a:prstGeom>
          <a:solidFill>
            <a:srgbClr val="0070C0">
              <a:alpha val="80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Segoe UI Light" pitchFamily="34" charset="0"/>
              </a:rPr>
              <a:t>	It is not about IT alone! </a:t>
            </a:r>
          </a:p>
        </p:txBody>
      </p:sp>
    </p:spTree>
    <p:extLst>
      <p:ext uri="{BB962C8B-B14F-4D97-AF65-F5344CB8AC3E}">
        <p14:creationId xmlns:p14="http://schemas.microsoft.com/office/powerpoint/2010/main" val="2859292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435846"/>
            <a:ext cx="18722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#2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 have </a:t>
            </a:r>
            <a:r>
              <a:rPr lang="en-US" sz="4000" b="1" dirty="0" err="1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AntiVirus</a:t>
            </a:r>
            <a:endParaRPr lang="en-US" sz="4000" b="1" dirty="0"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Good for you!</a:t>
            </a:r>
          </a:p>
        </p:txBody>
      </p:sp>
    </p:spTree>
    <p:extLst>
      <p:ext uri="{BB962C8B-B14F-4D97-AF65-F5344CB8AC3E}">
        <p14:creationId xmlns:p14="http://schemas.microsoft.com/office/powerpoint/2010/main" val="19672884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</a:rPr>
              <a:t>Antivirus effectiveness</a:t>
            </a:r>
          </a:p>
        </p:txBody>
      </p:sp>
      <p:sp>
        <p:nvSpPr>
          <p:cNvPr id="4" name="Rectangle: Rounded Corners 3"/>
          <p:cNvSpPr/>
          <p:nvPr/>
        </p:nvSpPr>
        <p:spPr bwMode="auto">
          <a:xfrm>
            <a:off x="151933" y="1783277"/>
            <a:ext cx="2036006" cy="2052463"/>
          </a:xfrm>
          <a:prstGeom prst="roundRect">
            <a:avLst>
              <a:gd name="adj" fmla="val 4774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While antivirus does update their libraries to protect from certain variants, there is no single tool that will protect you 100% from a ransomware attack</a:t>
            </a:r>
          </a:p>
        </p:txBody>
      </p:sp>
      <p:sp>
        <p:nvSpPr>
          <p:cNvPr id="5" name="Rectangle: Rounded Corners 4"/>
          <p:cNvSpPr/>
          <p:nvPr/>
        </p:nvSpPr>
        <p:spPr bwMode="auto">
          <a:xfrm>
            <a:off x="2408246" y="1783277"/>
            <a:ext cx="2036006" cy="2052463"/>
          </a:xfrm>
          <a:prstGeom prst="roundRect">
            <a:avLst>
              <a:gd name="adj" fmla="val 4774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A false sense of security can occur when using antivirus solutions</a:t>
            </a:r>
          </a:p>
        </p:txBody>
      </p:sp>
      <p:sp>
        <p:nvSpPr>
          <p:cNvPr id="6" name="Rectangle: Rounded Corners 5"/>
          <p:cNvSpPr/>
          <p:nvPr/>
        </p:nvSpPr>
        <p:spPr bwMode="auto">
          <a:xfrm>
            <a:off x="4664559" y="1781537"/>
            <a:ext cx="2036006" cy="2055924"/>
          </a:xfrm>
          <a:prstGeom prst="roundRect">
            <a:avLst>
              <a:gd name="adj" fmla="val 4774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It is still important to ensure that your antivirus and anti-malware solutions are </a:t>
            </a:r>
            <a:r>
              <a:rPr lang="ro-RO" sz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modern and </a:t>
            </a:r>
            <a:r>
              <a:rPr lang="en-US" sz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auto-updated</a:t>
            </a:r>
          </a:p>
        </p:txBody>
      </p:sp>
      <p:sp>
        <p:nvSpPr>
          <p:cNvPr id="7" name="Rectangle: Rounded Corners 6"/>
          <p:cNvSpPr/>
          <p:nvPr/>
        </p:nvSpPr>
        <p:spPr bwMode="auto">
          <a:xfrm>
            <a:off x="6920872" y="1782402"/>
            <a:ext cx="2023275" cy="2054194"/>
          </a:xfrm>
          <a:prstGeom prst="roundRect">
            <a:avLst>
              <a:gd name="adj" fmla="val 4774"/>
            </a:avLst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ro-RO" sz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Ransomware can adapt and overcome traditional security solutions like AV and </a:t>
            </a:r>
            <a:r>
              <a:rPr lang="en-US" sz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gateways</a:t>
            </a:r>
            <a:r>
              <a:rPr lang="ro-RO" sz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; get these basics rights and you are only half way to being protected</a:t>
            </a:r>
            <a:endParaRPr lang="en-US" sz="12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033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435846"/>
            <a:ext cx="18722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#3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Threat Analysis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Not just once!</a:t>
            </a:r>
          </a:p>
        </p:txBody>
      </p:sp>
    </p:spTree>
    <p:extLst>
      <p:ext uri="{BB962C8B-B14F-4D97-AF65-F5344CB8AC3E}">
        <p14:creationId xmlns:p14="http://schemas.microsoft.com/office/powerpoint/2010/main" val="85491064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Routine Audit &amp; </a:t>
            </a:r>
            <a:br>
              <a:rPr lang="en-GB" dirty="0"/>
            </a:br>
            <a:r>
              <a:rPr lang="en-GB" dirty="0"/>
              <a:t>Security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>
          <a:xfrm>
            <a:off x="389436" y="1491630"/>
            <a:ext cx="4254572" cy="2677656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Checking on a routine basis that permissions within the environment are up to scratch and that people do not have access to files and shares they shouldn’t.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t="6600" b="15724"/>
          <a:stretch/>
        </p:blipFill>
        <p:spPr>
          <a:xfrm>
            <a:off x="4787900" y="-1"/>
            <a:ext cx="4387829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435846"/>
            <a:ext cx="18722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#4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Show file extensions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And educate</a:t>
            </a:r>
          </a:p>
        </p:txBody>
      </p:sp>
    </p:spTree>
    <p:extLst>
      <p:ext uri="{BB962C8B-B14F-4D97-AF65-F5344CB8AC3E}">
        <p14:creationId xmlns:p14="http://schemas.microsoft.com/office/powerpoint/2010/main" val="39067995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About me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Mike Resseler</a:t>
            </a:r>
          </a:p>
          <a:p>
            <a:r>
              <a:rPr lang="nb-NO" dirty="0"/>
              <a:t>Director, Product Management @ Veeam Software</a:t>
            </a:r>
          </a:p>
          <a:p>
            <a:r>
              <a:rPr lang="nb-NO" dirty="0"/>
              <a:t>@MikeResseler</a:t>
            </a:r>
          </a:p>
        </p:txBody>
      </p:sp>
    </p:spTree>
    <p:extLst>
      <p:ext uri="{BB962C8B-B14F-4D97-AF65-F5344CB8AC3E}">
        <p14:creationId xmlns:p14="http://schemas.microsoft.com/office/powerpoint/2010/main" val="1851067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435846"/>
            <a:ext cx="18722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#5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 err="1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Javascript</a:t>
            </a:r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files?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Open them in notepad</a:t>
            </a:r>
          </a:p>
        </p:txBody>
      </p:sp>
    </p:spTree>
    <p:extLst>
      <p:ext uri="{BB962C8B-B14F-4D97-AF65-F5344CB8AC3E}">
        <p14:creationId xmlns:p14="http://schemas.microsoft.com/office/powerpoint/2010/main" val="182453952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435846"/>
            <a:ext cx="18722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#6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62845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Do not enable macro’s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Nope! Just don’t</a:t>
            </a:r>
          </a:p>
        </p:txBody>
      </p:sp>
    </p:spTree>
    <p:extLst>
      <p:ext uri="{BB962C8B-B14F-4D97-AF65-F5344CB8AC3E}">
        <p14:creationId xmlns:p14="http://schemas.microsoft.com/office/powerpoint/2010/main" val="205505420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435846"/>
            <a:ext cx="18722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#7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62845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Attachments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Scanner &amp; Education</a:t>
            </a:r>
          </a:p>
        </p:txBody>
      </p:sp>
    </p:spTree>
    <p:extLst>
      <p:ext uri="{BB962C8B-B14F-4D97-AF65-F5344CB8AC3E}">
        <p14:creationId xmlns:p14="http://schemas.microsoft.com/office/powerpoint/2010/main" val="240862351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435846"/>
            <a:ext cx="18722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#8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62845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User rights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No you do not need…</a:t>
            </a:r>
          </a:p>
        </p:txBody>
      </p:sp>
    </p:spTree>
    <p:extLst>
      <p:ext uri="{BB962C8B-B14F-4D97-AF65-F5344CB8AC3E}">
        <p14:creationId xmlns:p14="http://schemas.microsoft.com/office/powerpoint/2010/main" val="34665392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92280" y="3435846"/>
            <a:ext cx="187220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#9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62845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Microsoft office viewers </a:t>
            </a:r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for the win…</a:t>
            </a:r>
          </a:p>
        </p:txBody>
      </p:sp>
    </p:spTree>
    <p:extLst>
      <p:ext uri="{BB962C8B-B14F-4D97-AF65-F5344CB8AC3E}">
        <p14:creationId xmlns:p14="http://schemas.microsoft.com/office/powerpoint/2010/main" val="188571400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3435846"/>
            <a:ext cx="218268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#10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62845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Patch! Patch! Patch!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Please</a:t>
            </a:r>
            <a:endParaRPr lang="en-US" sz="4000" b="1" dirty="0"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endParaRPr lang="en-US" sz="4000" b="1" dirty="0">
              <a:solidFill>
                <a:schemeClr val="bg1"/>
              </a:solidFill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12816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>
          <a:xfrm>
            <a:off x="388170" y="1491630"/>
            <a:ext cx="4110556" cy="2308324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/>
              <a:t>There are releases all the time around preventive patches that will keep vulnerabilities at bay just by adhering to an update schedule.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r="2915"/>
          <a:stretch/>
        </p:blipFill>
        <p:spPr>
          <a:xfrm>
            <a:off x="4787900" y="0"/>
            <a:ext cx="4356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3435846"/>
            <a:ext cx="218268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#11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Passwords!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Education… Again!</a:t>
            </a:r>
          </a:p>
        </p:txBody>
      </p:sp>
    </p:spTree>
    <p:extLst>
      <p:ext uri="{BB962C8B-B14F-4D97-AF65-F5344CB8AC3E}">
        <p14:creationId xmlns:p14="http://schemas.microsoft.com/office/powerpoint/2010/main" val="169086774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-400050"/>
            <a:ext cx="9220200" cy="614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396357"/>
            <a:ext cx="7308304" cy="615553"/>
          </a:xfrm>
          <a:prstGeom prst="rect">
            <a:avLst/>
          </a:prstGeom>
          <a:solidFill>
            <a:srgbClr val="0070C0">
              <a:alpha val="80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Segoe UI Light" pitchFamily="34" charset="0"/>
              </a:rPr>
              <a:t>	Tqbfj0Tld!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5750"/>
            <a:ext cx="7308304" cy="615553"/>
          </a:xfrm>
          <a:prstGeom prst="rect">
            <a:avLst/>
          </a:prstGeom>
          <a:solidFill>
            <a:srgbClr val="0070C0">
              <a:alpha val="80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Segoe UI Light" pitchFamily="34" charset="0"/>
              </a:rPr>
              <a:t>	</a:t>
            </a:r>
            <a:r>
              <a:rPr lang="en-US" sz="4000" dirty="0" err="1">
                <a:solidFill>
                  <a:schemeClr val="bg2"/>
                </a:solidFill>
                <a:latin typeface="Segoe UI Light" pitchFamily="34" charset="0"/>
              </a:rPr>
              <a:t>NicConferenceReallyRocks</a:t>
            </a:r>
            <a:r>
              <a:rPr lang="en-US" sz="4000" dirty="0">
                <a:solidFill>
                  <a:schemeClr val="bg2"/>
                </a:solidFill>
                <a:latin typeface="Segoe UI Light" pitchFamily="34" charset="0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16289774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3435846"/>
            <a:ext cx="218268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#12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Network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3223356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Ransomware?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Clr>
                <a:schemeClr val="tx2"/>
              </a:buClr>
              <a:buSzPct val="75000"/>
              <a:buNone/>
            </a:pPr>
            <a:r>
              <a:rPr lang="en-US" sz="1800" dirty="0">
                <a:latin typeface="+mj-lt"/>
              </a:rPr>
              <a:t>A type of malicious software (malware) which restricts access to a computer and/or the files on a computer until a ransom amount is paid.</a:t>
            </a:r>
            <a:endParaRPr lang="en-US" sz="3200" dirty="0">
              <a:latin typeface="+mj-lt"/>
            </a:endParaRP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1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389436" y="2164804"/>
            <a:ext cx="5478463" cy="3143250"/>
          </a:xfrm>
        </p:spPr>
        <p:txBody>
          <a:bodyPr>
            <a:normAutofit/>
          </a:bodyPr>
          <a:lstStyle/>
          <a:p>
            <a:r>
              <a:rPr lang="en-US" sz="1500" dirty="0"/>
              <a:t>Spreads</a:t>
            </a:r>
            <a:r>
              <a:rPr lang="ro-RO" sz="1500" dirty="0"/>
              <a:t> </a:t>
            </a:r>
            <a:r>
              <a:rPr lang="en-US" sz="1500" dirty="0"/>
              <a:t>via </a:t>
            </a:r>
            <a:r>
              <a:rPr lang="en-US" sz="1500" dirty="0" err="1"/>
              <a:t>cryptovirology</a:t>
            </a:r>
            <a:endParaRPr lang="ro-RO" sz="1500" dirty="0"/>
          </a:p>
          <a:p>
            <a:pPr lvl="1"/>
            <a:r>
              <a:rPr lang="en-US" sz="1500" dirty="0"/>
              <a:t>Encrypts and holds ransom sensitive data</a:t>
            </a:r>
            <a:endParaRPr lang="ro-RO" sz="1500" dirty="0"/>
          </a:p>
          <a:p>
            <a:pPr lvl="1"/>
            <a:r>
              <a:rPr lang="en-US" sz="1500" dirty="0"/>
              <a:t>Sometimes threatens to leak sensitive</a:t>
            </a:r>
            <a:r>
              <a:rPr lang="ro-RO" sz="1500" dirty="0"/>
              <a:t> </a:t>
            </a:r>
            <a:r>
              <a:rPr lang="en-US" sz="1500" dirty="0"/>
              <a:t>information</a:t>
            </a:r>
            <a:endParaRPr lang="ro-RO" sz="1500" dirty="0"/>
          </a:p>
          <a:p>
            <a:pPr lvl="1"/>
            <a:r>
              <a:rPr lang="en-US" sz="1500" dirty="0" err="1"/>
              <a:t>Combin</a:t>
            </a:r>
            <a:r>
              <a:rPr lang="ro-RO" sz="1500" dirty="0"/>
              <a:t>es</a:t>
            </a:r>
            <a:r>
              <a:rPr lang="en-US" sz="1500" dirty="0"/>
              <a:t> asymmetric and symmetric</a:t>
            </a:r>
            <a:r>
              <a:rPr lang="ro-RO" sz="1500" dirty="0"/>
              <a:t> </a:t>
            </a:r>
            <a:r>
              <a:rPr lang="en-US" sz="1500" dirty="0"/>
              <a:t>encryption to lock out user from managed</a:t>
            </a:r>
            <a:r>
              <a:rPr lang="ro-RO" sz="1500" dirty="0"/>
              <a:t> </a:t>
            </a:r>
            <a:r>
              <a:rPr lang="en-US" sz="1500" dirty="0"/>
              <a:t>file transfer (MFT) or specific directories</a:t>
            </a:r>
            <a:r>
              <a:rPr lang="ro-RO" sz="1500" dirty="0"/>
              <a:t> </a:t>
            </a:r>
            <a:r>
              <a:rPr lang="en-US" sz="1500" dirty="0"/>
              <a:t>or file</a:t>
            </a:r>
            <a:r>
              <a:rPr lang="ro-RO" sz="1500" dirty="0"/>
              <a:t>s</a:t>
            </a:r>
          </a:p>
          <a:p>
            <a:pPr lvl="1"/>
            <a:r>
              <a:rPr lang="en-US" sz="1500" dirty="0"/>
              <a:t>Operates under the assumption that the</a:t>
            </a:r>
            <a:br>
              <a:rPr lang="en-US" sz="1500" dirty="0"/>
            </a:br>
            <a:r>
              <a:rPr lang="en-US" sz="1500" dirty="0"/>
              <a:t>encrypted data is important enough to users that they are willing to pay a ransom</a:t>
            </a:r>
            <a:endParaRPr lang="ro-RO" sz="15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09" y="1965647"/>
            <a:ext cx="2450272" cy="209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2341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3435846"/>
            <a:ext cx="218268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#13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Online Cloud Storage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Use versions…</a:t>
            </a:r>
          </a:p>
        </p:txBody>
      </p:sp>
    </p:spTree>
    <p:extLst>
      <p:ext uri="{BB962C8B-B14F-4D97-AF65-F5344CB8AC3E}">
        <p14:creationId xmlns:p14="http://schemas.microsoft.com/office/powerpoint/2010/main" val="5326280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882" y="0"/>
            <a:ext cx="102934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6837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3435846"/>
            <a:ext cx="218268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#14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USB Disks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Unattached…</a:t>
            </a:r>
          </a:p>
        </p:txBody>
      </p:sp>
    </p:spTree>
    <p:extLst>
      <p:ext uri="{BB962C8B-B14F-4D97-AF65-F5344CB8AC3E}">
        <p14:creationId xmlns:p14="http://schemas.microsoft.com/office/powerpoint/2010/main" val="240875730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3435846"/>
            <a:ext cx="218268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#15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 year roadmap?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Is dead</a:t>
            </a:r>
          </a:p>
        </p:txBody>
      </p:sp>
    </p:spTree>
    <p:extLst>
      <p:ext uri="{BB962C8B-B14F-4D97-AF65-F5344CB8AC3E}">
        <p14:creationId xmlns:p14="http://schemas.microsoft.com/office/powerpoint/2010/main" val="168683879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0797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1" y="3404851"/>
            <a:ext cx="9143999" cy="1747802"/>
          </a:xfrm>
          <a:prstGeom prst="rect">
            <a:avLst/>
          </a:prstGeom>
          <a:gradFill>
            <a:gsLst>
              <a:gs pos="100000">
                <a:srgbClr val="000000">
                  <a:alpha val="40000"/>
                </a:srgbClr>
              </a:gs>
              <a:gs pos="0">
                <a:srgbClr val="000000">
                  <a:alpha val="0"/>
                </a:srgb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55" tIns="25728" rIns="25728" bIns="51455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514386" fontAlgn="base">
              <a:spcBef>
                <a:spcPct val="0"/>
              </a:spcBef>
              <a:spcAft>
                <a:spcPct val="0"/>
              </a:spcAft>
            </a:pPr>
            <a:endParaRPr lang="en-US" sz="1350" spc="-2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7-Point Star 2"/>
          <p:cNvSpPr/>
          <p:nvPr/>
        </p:nvSpPr>
        <p:spPr bwMode="auto">
          <a:xfrm>
            <a:off x="5867400" y="2343150"/>
            <a:ext cx="4104456" cy="4104456"/>
          </a:xfrm>
          <a:prstGeom prst="star7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34200" y="3435846"/>
            <a:ext cx="2209798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500" b="1" dirty="0">
                <a:solidFill>
                  <a:schemeClr val="bg1"/>
                </a:solidFill>
                <a:latin typeface="Segoe UI Light" pitchFamily="34" charset="0"/>
              </a:rPr>
              <a:t>#16</a:t>
            </a:r>
            <a:endParaRPr lang="en-US" sz="4000" b="1" dirty="0">
              <a:solidFill>
                <a:schemeClr val="bg1"/>
              </a:solidFill>
              <a:latin typeface="Segoe UI Light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544" y="3716908"/>
            <a:ext cx="547260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Backups!</a:t>
            </a:r>
          </a:p>
          <a:p>
            <a:r>
              <a:rPr lang="en-US" sz="4000" b="1" dirty="0">
                <a:solidFill>
                  <a:schemeClr val="bg1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Not even saying please…</a:t>
            </a:r>
          </a:p>
        </p:txBody>
      </p:sp>
    </p:spTree>
    <p:extLst>
      <p:ext uri="{BB962C8B-B14F-4D97-AF65-F5344CB8AC3E}">
        <p14:creationId xmlns:p14="http://schemas.microsoft.com/office/powerpoint/2010/main" val="259661037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9436" y="171451"/>
            <a:ext cx="4398465" cy="677108"/>
          </a:xfrm>
        </p:spPr>
        <p:txBody>
          <a:bodyPr>
            <a:normAutofit/>
          </a:bodyPr>
          <a:lstStyle/>
          <a:p>
            <a:r>
              <a:rPr lang="en-GB" dirty="0"/>
              <a:t>Backup, Backup, Backup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388801" y="1779588"/>
            <a:ext cx="3687900" cy="1477328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GB" dirty="0"/>
              <a:t>Make sure pertinent data is backed up and preferably NOT accessible to the standard user!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7" r="8890"/>
          <a:stretch/>
        </p:blipFill>
        <p:spPr>
          <a:xfrm>
            <a:off x="4787901" y="0"/>
            <a:ext cx="4356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2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3" b="9117"/>
          <a:stretch/>
        </p:blipFill>
        <p:spPr>
          <a:xfrm>
            <a:off x="0" y="0"/>
            <a:ext cx="9133113" cy="51435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/>
          <p:cNvSpPr/>
          <p:nvPr/>
        </p:nvSpPr>
        <p:spPr bwMode="auto">
          <a:xfrm>
            <a:off x="1409700" y="1356264"/>
            <a:ext cx="6553200" cy="2430972"/>
          </a:xfrm>
          <a:prstGeom prst="roundRect">
            <a:avLst>
              <a:gd name="adj" fmla="val 12592"/>
            </a:avLst>
          </a:prstGeom>
          <a:noFill/>
          <a:ln w="381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/>
              <a:t>Master 3-2-1 Rule</a:t>
            </a:r>
            <a:endParaRPr lang="en-US" sz="2800" dirty="0"/>
          </a:p>
        </p:txBody>
      </p:sp>
      <p:sp>
        <p:nvSpPr>
          <p:cNvPr id="15" name="Title 7"/>
          <p:cNvSpPr txBox="1">
            <a:spLocks/>
          </p:cNvSpPr>
          <p:nvPr/>
        </p:nvSpPr>
        <p:spPr>
          <a:xfrm>
            <a:off x="4005474" y="1091946"/>
            <a:ext cx="1361652" cy="528635"/>
          </a:xfrm>
          <a:prstGeom prst="roundRect">
            <a:avLst/>
          </a:prstGeom>
          <a:solidFill>
            <a:srgbClr val="00B336"/>
          </a:solidFill>
        </p:spPr>
        <p:txBody>
          <a:bodyPr vert="horz" wrap="square" lIns="0" tIns="72000" rIns="0" bIns="72000" rtlCol="0" anchor="ctr">
            <a:spAutoFit/>
          </a:bodyPr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ctr"/>
            <a:r>
              <a:rPr lang="en-US" sz="2400" b="1" dirty="0"/>
              <a:t>Tip</a:t>
            </a:r>
          </a:p>
        </p:txBody>
      </p:sp>
    </p:spTree>
    <p:extLst>
      <p:ext uri="{BB962C8B-B14F-4D97-AF65-F5344CB8AC3E}">
        <p14:creationId xmlns:p14="http://schemas.microsoft.com/office/powerpoint/2010/main" val="37465079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604" r="16472"/>
          <a:stretch/>
        </p:blipFill>
        <p:spPr>
          <a:xfrm>
            <a:off x="389436" y="1227559"/>
            <a:ext cx="4053284" cy="3000375"/>
          </a:xfrm>
          <a:prstGeom prst="roundRect">
            <a:avLst>
              <a:gd name="adj" fmla="val 6932"/>
            </a:avLst>
          </a:prstGeom>
        </p:spPr>
      </p:pic>
      <p:sp>
        <p:nvSpPr>
          <p:cNvPr id="5" name="Rectangle: Rounded Corners 4"/>
          <p:cNvSpPr/>
          <p:nvPr/>
        </p:nvSpPr>
        <p:spPr bwMode="auto">
          <a:xfrm>
            <a:off x="4571405" y="1227558"/>
            <a:ext cx="4177308" cy="3000375"/>
          </a:xfrm>
          <a:prstGeom prst="roundRect">
            <a:avLst>
              <a:gd name="adj" fmla="val 8201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</a:rPr>
              <a:t>Air gap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4731246" y="2266080"/>
            <a:ext cx="3857625" cy="9233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latin typeface="Tahoma" panose="020B0604030504040204" pitchFamily="34" charset="0"/>
              </a:rPr>
              <a:t>Offline storage is the single most effective ransomware resiliency technique</a:t>
            </a:r>
          </a:p>
        </p:txBody>
      </p:sp>
    </p:spTree>
    <p:extLst>
      <p:ext uri="{BB962C8B-B14F-4D97-AF65-F5344CB8AC3E}">
        <p14:creationId xmlns:p14="http://schemas.microsoft.com/office/powerpoint/2010/main" val="336606972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Resources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dirty="0"/>
              <a:t>Slides and demos from the conference will be available at github.com/nordicinfrastructureconference/2018 (bit.ly/2y7JhA3)</a:t>
            </a:r>
          </a:p>
        </p:txBody>
      </p:sp>
    </p:spTree>
    <p:extLst>
      <p:ext uri="{BB962C8B-B14F-4D97-AF65-F5344CB8AC3E}">
        <p14:creationId xmlns:p14="http://schemas.microsoft.com/office/powerpoint/2010/main" val="585670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080E5-A420-4000-BC27-BC0F743C16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6E969-F972-47EB-85F0-B3730A653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A56E28-C482-4FDF-8C85-26118970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6950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</a:rPr>
              <a:t>Techniques</a:t>
            </a:r>
          </a:p>
        </p:txBody>
      </p:sp>
      <p:sp>
        <p:nvSpPr>
          <p:cNvPr id="9" name="Rectangle: Rounded Corners 8"/>
          <p:cNvSpPr/>
          <p:nvPr/>
        </p:nvSpPr>
        <p:spPr bwMode="auto">
          <a:xfrm>
            <a:off x="450850" y="843558"/>
            <a:ext cx="8102600" cy="479630"/>
          </a:xfrm>
          <a:prstGeom prst="roundRect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Lockscreen</a:t>
            </a:r>
            <a:r>
              <a:rPr lang="en-US" sz="1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Ransomware</a:t>
            </a:r>
            <a:endParaRPr lang="en-US" sz="14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/>
          <p:cNvSpPr/>
          <p:nvPr/>
        </p:nvSpPr>
        <p:spPr bwMode="auto">
          <a:xfrm>
            <a:off x="395288" y="843558"/>
            <a:ext cx="138112" cy="47963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 bwMode="auto">
          <a:xfrm>
            <a:off x="450850" y="1426068"/>
            <a:ext cx="8102600" cy="479630"/>
          </a:xfrm>
          <a:prstGeom prst="roundRect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Encryption Ransomware</a:t>
            </a:r>
            <a:endParaRPr lang="en-US" sz="14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: Rounded Corners 16"/>
          <p:cNvSpPr/>
          <p:nvPr/>
        </p:nvSpPr>
        <p:spPr bwMode="auto">
          <a:xfrm>
            <a:off x="395288" y="1426068"/>
            <a:ext cx="138112" cy="47963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: Rounded Corners 18"/>
          <p:cNvSpPr/>
          <p:nvPr/>
        </p:nvSpPr>
        <p:spPr bwMode="auto">
          <a:xfrm>
            <a:off x="450850" y="2021685"/>
            <a:ext cx="8102600" cy="479630"/>
          </a:xfrm>
          <a:prstGeom prst="roundRect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Master Boot Record Ransomware</a:t>
            </a:r>
            <a:endParaRPr lang="en-US" sz="14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: Rounded Corners 19"/>
          <p:cNvSpPr/>
          <p:nvPr/>
        </p:nvSpPr>
        <p:spPr bwMode="auto">
          <a:xfrm>
            <a:off x="395288" y="2021685"/>
            <a:ext cx="138112" cy="47963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: Rounded Corners 20"/>
          <p:cNvSpPr/>
          <p:nvPr/>
        </p:nvSpPr>
        <p:spPr bwMode="auto">
          <a:xfrm>
            <a:off x="450850" y="2635848"/>
            <a:ext cx="8102600" cy="479630"/>
          </a:xfrm>
          <a:prstGeom prst="roundRect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Mobile Device Ransomware</a:t>
            </a:r>
            <a:endParaRPr lang="en-US" sz="14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: Rounded Corners 21"/>
          <p:cNvSpPr/>
          <p:nvPr/>
        </p:nvSpPr>
        <p:spPr bwMode="auto">
          <a:xfrm>
            <a:off x="395288" y="2635848"/>
            <a:ext cx="138112" cy="47963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: Rounded Corners 22"/>
          <p:cNvSpPr/>
          <p:nvPr/>
        </p:nvSpPr>
        <p:spPr bwMode="auto">
          <a:xfrm>
            <a:off x="450850" y="3250011"/>
            <a:ext cx="8102600" cy="479630"/>
          </a:xfrm>
          <a:prstGeom prst="roundRect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Fakeware</a:t>
            </a:r>
            <a:endParaRPr lang="en-US" sz="14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: Rounded Corners 23"/>
          <p:cNvSpPr/>
          <p:nvPr/>
        </p:nvSpPr>
        <p:spPr bwMode="auto">
          <a:xfrm>
            <a:off x="395288" y="3250011"/>
            <a:ext cx="138112" cy="47963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Rectangle 24">
            <a:hlinkClick r:id="rId3"/>
          </p:cNvPr>
          <p:cNvSpPr/>
          <p:nvPr/>
        </p:nvSpPr>
        <p:spPr bwMode="auto">
          <a:xfrm>
            <a:off x="977900" y="2062963"/>
            <a:ext cx="450850" cy="1905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/>
          <p:cNvSpPr/>
          <p:nvPr/>
        </p:nvSpPr>
        <p:spPr bwMode="auto">
          <a:xfrm>
            <a:off x="450850" y="3904463"/>
            <a:ext cx="8102600" cy="479630"/>
          </a:xfrm>
          <a:prstGeom prst="roundRect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Stopping certain applications</a:t>
            </a:r>
            <a:endParaRPr lang="en-US" sz="14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: Rounded Corners 25"/>
          <p:cNvSpPr/>
          <p:nvPr/>
        </p:nvSpPr>
        <p:spPr bwMode="auto">
          <a:xfrm>
            <a:off x="395288" y="3904463"/>
            <a:ext cx="138112" cy="479630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64714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83"/>
          <p:cNvSpPr>
            <a:spLocks noGrp="1"/>
          </p:cNvSpPr>
          <p:nvPr>
            <p:ph type="title"/>
          </p:nvPr>
        </p:nvSpPr>
        <p:spPr>
          <a:xfrm>
            <a:off x="457081" y="238458"/>
            <a:ext cx="8227457" cy="677108"/>
          </a:xfrm>
        </p:spPr>
        <p:txBody>
          <a:bodyPr>
            <a:noAutofit/>
          </a:bodyPr>
          <a:lstStyle/>
          <a:p>
            <a:r>
              <a:rPr lang="en-US" sz="3225" dirty="0"/>
              <a:t>Ransomware General Information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Ransomware as a service (RaaS)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9332" y="5694077"/>
            <a:ext cx="2689408" cy="290847"/>
          </a:xfrm>
          <a:prstGeom prst="rect">
            <a:avLst/>
          </a:prstGeom>
          <a:noFill/>
        </p:spPr>
        <p:txBody>
          <a:bodyPr wrap="square" lIns="68577" tIns="34289" rIns="68577" bIns="34289" rtlCol="0">
            <a:spAutoFit/>
          </a:bodyPr>
          <a:lstStyle/>
          <a:p>
            <a:pPr algn="ctr" defTabSz="685800">
              <a:lnSpc>
                <a:spcPct val="90000"/>
              </a:lnSpc>
              <a:defRPr/>
            </a:pPr>
            <a:endParaRPr lang="en-US" sz="1600" kern="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80000">
                    <a:schemeClr val="tx1">
                      <a:lumMod val="75000"/>
                      <a:lumOff val="25000"/>
                    </a:schemeClr>
                  </a:gs>
                </a:gsLst>
                <a:lin ang="162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1" y="1191613"/>
            <a:ext cx="7307874" cy="31532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539" y="808386"/>
            <a:ext cx="2414832" cy="20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This stuff is real</a:t>
            </a:r>
            <a:r>
              <a:rPr lang="mr-IN" dirty="0"/>
              <a:t>…</a:t>
            </a:r>
            <a:r>
              <a:rPr lang="en-GB" dirty="0"/>
              <a:t>.</a:t>
            </a:r>
          </a:p>
        </p:txBody>
      </p:sp>
      <p:pic>
        <p:nvPicPr>
          <p:cNvPr id="4098" name="Picture 2" descr="mage result for ransomware trends 2016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520" y="987425"/>
            <a:ext cx="7416800" cy="3640138"/>
          </a:xfrm>
        </p:spPr>
      </p:pic>
    </p:spTree>
    <p:extLst>
      <p:ext uri="{BB962C8B-B14F-4D97-AF65-F5344CB8AC3E}">
        <p14:creationId xmlns:p14="http://schemas.microsoft.com/office/powerpoint/2010/main" val="1655838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Recent Veeam poll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polled Veeam customers and prospects on ransomware and found some interesting data (nearly 1,000 responses):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88939" y="2499742"/>
            <a:ext cx="3960688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841" y="2795540"/>
            <a:ext cx="3672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Nearly </a:t>
            </a:r>
            <a:r>
              <a:rPr lang="en-US" b="1" dirty="0">
                <a:solidFill>
                  <a:srgbClr val="FF0000"/>
                </a:solidFill>
              </a:rPr>
              <a:t>46%</a:t>
            </a:r>
            <a:r>
              <a:rPr lang="en-US" dirty="0"/>
              <a:t> of the respondents have had some form of ransomware incident in the last two years.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608677" y="2503029"/>
            <a:ext cx="3960688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52817" y="2762190"/>
            <a:ext cx="3672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Of those who had a ransomware incident,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b="1" dirty="0">
                <a:solidFill>
                  <a:srgbClr val="FF0000"/>
                </a:solidFill>
              </a:rPr>
              <a:t>91%</a:t>
            </a:r>
            <a:r>
              <a:rPr lang="en-US" dirty="0"/>
              <a:t> had data encrypted.</a:t>
            </a:r>
          </a:p>
        </p:txBody>
      </p:sp>
    </p:spTree>
    <p:extLst>
      <p:ext uri="{BB962C8B-B14F-4D97-AF65-F5344CB8AC3E}">
        <p14:creationId xmlns:p14="http://schemas.microsoft.com/office/powerpoint/2010/main" val="2829708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Recent Veeam poll (continued)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63827" y="1742879"/>
            <a:ext cx="3960688" cy="10701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7967" y="2024578"/>
            <a:ext cx="3672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Only</a:t>
            </a:r>
            <a:r>
              <a:rPr lang="en-US" sz="1200" dirty="0">
                <a:solidFill>
                  <a:srgbClr val="00B050"/>
                </a:solidFill>
              </a:rPr>
              <a:t> </a:t>
            </a:r>
            <a:r>
              <a:rPr lang="en-US" sz="1200" b="1" dirty="0">
                <a:solidFill>
                  <a:srgbClr val="00B050"/>
                </a:solidFill>
              </a:rPr>
              <a:t>2%</a:t>
            </a:r>
            <a:r>
              <a:rPr lang="en-US" sz="1200" dirty="0"/>
              <a:t> of the respondents admitted to paying the ransom for recovering their data.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677216" y="1742879"/>
            <a:ext cx="3960688" cy="10701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21356" y="2024578"/>
            <a:ext cx="3672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Of that small sample who paid the ransom, all but one of them paid less than USD </a:t>
            </a:r>
            <a:r>
              <a:rPr lang="en-US" sz="1200" b="1" dirty="0">
                <a:solidFill>
                  <a:srgbClr val="FF0000"/>
                </a:solidFill>
              </a:rPr>
              <a:t>$10,000</a:t>
            </a:r>
            <a:r>
              <a:rPr lang="en-US" sz="1200" dirty="0"/>
              <a:t>.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696872" y="3127333"/>
            <a:ext cx="3960688" cy="10701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41012" y="3409032"/>
            <a:ext cx="3672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84%</a:t>
            </a:r>
            <a:r>
              <a:rPr lang="en-US" sz="1200" dirty="0"/>
              <a:t> of the respondents were able to recover their data without paying the ransom.</a:t>
            </a:r>
          </a:p>
        </p:txBody>
      </p:sp>
    </p:spTree>
    <p:extLst>
      <p:ext uri="{BB962C8B-B14F-4D97-AF65-F5344CB8AC3E}">
        <p14:creationId xmlns:p14="http://schemas.microsoft.com/office/powerpoint/2010/main" val="38240556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D51032C51DA24458A9FF9BD331C77C3" ma:contentTypeVersion="2" ma:contentTypeDescription="Opprett et nytt dokument." ma:contentTypeScope="" ma:versionID="4b85e52c484fa3d3aedd82cb48e1a044">
  <xsd:schema xmlns:xsd="http://www.w3.org/2001/XMLSchema" xmlns:xs="http://www.w3.org/2001/XMLSchema" xmlns:p="http://schemas.microsoft.com/office/2006/metadata/properties" xmlns:ns2="928efe62-90f7-4330-b3a0-5b3e20b49c2b" targetNamespace="http://schemas.microsoft.com/office/2006/metadata/properties" ma:root="true" ma:fieldsID="82d756963f2f4b57586f0cd774224fd0" ns2:_="">
    <xsd:import namespace="928efe62-90f7-4330-b3a0-5b3e20b49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fe62-90f7-4330-b3a0-5b3e20b49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58B8D88-7621-49EE-87E3-7FF284363B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6FD79E-18DF-4718-B9D0-EA36CF94E5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8efe62-90f7-4330-b3a0-5b3e20b49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D328D-E1E5-4167-AFF9-93EDD9EDCF20}">
  <ds:schemaRefs>
    <ds:schemaRef ds:uri="928efe62-90f7-4330-b3a0-5b3e20b49c2b"/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286</TotalTime>
  <Words>846</Words>
  <Application>Microsoft Office PowerPoint</Application>
  <PresentationFormat>On-screen Show (16:9)</PresentationFormat>
  <Paragraphs>152</Paragraphs>
  <Slides>49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Museo Sans 100</vt:lpstr>
      <vt:lpstr>Museo Sans 300</vt:lpstr>
      <vt:lpstr>Segoe UI</vt:lpstr>
      <vt:lpstr>Segoe UI Black</vt:lpstr>
      <vt:lpstr>Segoe UI Light</vt:lpstr>
      <vt:lpstr>Tahoma</vt:lpstr>
      <vt:lpstr>Verdana</vt:lpstr>
      <vt:lpstr>PPT-mal_NIC</vt:lpstr>
      <vt:lpstr>PowerPoint Presentation</vt:lpstr>
      <vt:lpstr>Is fighting Ransomware impossible? Yes, but...</vt:lpstr>
      <vt:lpstr>About me</vt:lpstr>
      <vt:lpstr>What is Ransomware?</vt:lpstr>
      <vt:lpstr>Techniques</vt:lpstr>
      <vt:lpstr>Ransomware General Information</vt:lpstr>
      <vt:lpstr>This stuff is real….</vt:lpstr>
      <vt:lpstr>Recent Veeam poll</vt:lpstr>
      <vt:lpstr>Recent Veeam poll (continued)</vt:lpstr>
      <vt:lpstr>Ransomware in the news</vt:lpstr>
      <vt:lpstr>The cost of ransomware —  depends who you ask</vt:lpstr>
      <vt:lpstr>PowerPoint Presentation</vt:lpstr>
      <vt:lpstr>Payments</vt:lpstr>
      <vt:lpstr>Common infection approaches</vt:lpstr>
      <vt:lpstr>Common infection approaches (continued)</vt:lpstr>
      <vt:lpstr>All systems 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Antivirus effectiveness</vt:lpstr>
      <vt:lpstr>PowerPoint Presentation</vt:lpstr>
      <vt:lpstr>Routine Audit &amp; 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Backup, Backup, Backup</vt:lpstr>
      <vt:lpstr>PowerPoint Presentation</vt:lpstr>
      <vt:lpstr>Air gap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Mike Resseler</cp:lastModifiedBy>
  <cp:revision>71</cp:revision>
  <dcterms:created xsi:type="dcterms:W3CDTF">2012-11-21T10:27:26Z</dcterms:created>
  <dcterms:modified xsi:type="dcterms:W3CDTF">2018-02-07T08:12:43Z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0x0101008D51032C51DA24458A9FF9BD331C77C3</vt:lpwstr>
  </property>
</Properties>
</file>